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3" r:id="rId6"/>
    <p:sldId id="265" r:id="rId7"/>
    <p:sldId id="266" r:id="rId8"/>
    <p:sldId id="281" r:id="rId9"/>
    <p:sldId id="267" r:id="rId10"/>
    <p:sldId id="278" r:id="rId11"/>
    <p:sldId id="280" r:id="rId12"/>
    <p:sldId id="283" r:id="rId13"/>
    <p:sldId id="284" r:id="rId14"/>
    <p:sldId id="285" r:id="rId15"/>
    <p:sldId id="286" r:id="rId16"/>
    <p:sldId id="275" r:id="rId17"/>
    <p:sldId id="277" r:id="rId18"/>
    <p:sldId id="276" r:id="rId19"/>
    <p:sldId id="282" r:id="rId20"/>
    <p:sldId id="271" r:id="rId21"/>
    <p:sldId id="272" r:id="rId22"/>
    <p:sldId id="273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220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F0CAEB00-67FC-4294-B269-4A65428A0024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4AC5648-9EEF-40A0-9260-82820D2807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COMMUNICATION PLAN NEW PRODUCTS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29 June, 2017</a:t>
            </a:r>
          </a:p>
          <a:p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Poster Cake Counter + tag promo (Hokkaido Choco / Lemon Cheese):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cake counter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Poster A3 (Cheese tarts &amp; Cheese Lava Croissant):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khu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trưng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bày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tart.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Standee outside (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20%,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1 &amp;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1)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Poster 40 x 80(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20%,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1 &amp;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1):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island bar.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Price tag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Leaflet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Poster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dán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tart.</a:t>
            </a:r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640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A3 poster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2000" t="19333" r="11000" b="22000"/>
          <a:stretch>
            <a:fillRect/>
          </a:stretch>
        </p:blipFill>
        <p:spPr bwMode="auto">
          <a:xfrm>
            <a:off x="4171950" y="2743200"/>
            <a:ext cx="46672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334000" y="57150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Poster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bục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gỗ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A3 poster ta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600200"/>
            <a:ext cx="339417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22000" t="19333" r="22000" b="22000"/>
          <a:stretch>
            <a:fillRect/>
          </a:stretch>
        </p:blipFill>
        <p:spPr bwMode="auto">
          <a:xfrm>
            <a:off x="1676399" y="1981200"/>
            <a:ext cx="5645727" cy="443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81000" y="1295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Poster cake counter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34762" t="19333" r="34762" b="21746"/>
          <a:stretch>
            <a:fillRect/>
          </a:stretch>
        </p:blipFill>
        <p:spPr bwMode="auto">
          <a:xfrm>
            <a:off x="533400" y="1676400"/>
            <a:ext cx="3048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3400" y="11430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Leatlet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6172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Trước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9800" y="58674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Sau</a:t>
            </a:r>
            <a:endParaRPr lang="en-US" dirty="0"/>
          </a:p>
        </p:txBody>
      </p:sp>
      <p:pic>
        <p:nvPicPr>
          <p:cNvPr id="14" name="Picture 13" descr="flyer - mat sau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2590800"/>
            <a:ext cx="4256254" cy="30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1430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Price tag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price tag-t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14525"/>
            <a:ext cx="73152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pPr algn="l"/>
            <a:r>
              <a:rPr lang="en-US" dirty="0" smtClean="0"/>
              <a:t>POSM &amp; COLLATERALS</a:t>
            </a: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6" name="Picture 5" descr="standee_chee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524000"/>
            <a:ext cx="1739444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324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Standee outside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63362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Poster A3 (2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islandbar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2438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40 x 80 (mặt trước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1524000"/>
            <a:ext cx="4262851" cy="2101452"/>
          </a:xfrm>
          <a:prstGeom prst="rect">
            <a:avLst/>
          </a:prstGeom>
        </p:spPr>
      </p:pic>
      <p:pic>
        <p:nvPicPr>
          <p:cNvPr id="13" name="Picture 12" descr="40 x 80 - mặt sa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4114800"/>
            <a:ext cx="4262853" cy="21014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1400" y="4953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TRƯNG BÀY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5" name="Picture 4" descr="bang ten t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1828800"/>
            <a:ext cx="2348199" cy="4177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219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CHEESE TART &amp; CROISSANT</a:t>
            </a:r>
            <a:endParaRPr lang="en-US" dirty="0"/>
          </a:p>
        </p:txBody>
      </p:sp>
      <p:pic>
        <p:nvPicPr>
          <p:cNvPr id="7" name="Picture 6" descr="vi nuong-TQD.JPG"/>
          <p:cNvPicPr>
            <a:picLocks noChangeAspect="1"/>
          </p:cNvPicPr>
          <p:nvPr/>
        </p:nvPicPr>
        <p:blipFill>
          <a:blip r:embed="rId4" cstate="print"/>
          <a:srcRect l="12500" r="13542"/>
          <a:stretch>
            <a:fillRect/>
          </a:stretch>
        </p:blipFill>
        <p:spPr>
          <a:xfrm>
            <a:off x="836745" y="1905000"/>
            <a:ext cx="3963855" cy="4019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6107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hẹp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60960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91400" y="2286000"/>
            <a:ext cx="609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43000" y="4038600"/>
            <a:ext cx="457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1"/>
          </p:cNvCxnSpPr>
          <p:nvPr/>
        </p:nvCxnSpPr>
        <p:spPr>
          <a:xfrm rot="10800000">
            <a:off x="457200" y="4267200"/>
            <a:ext cx="6858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3657600"/>
            <a:ext cx="838200" cy="64633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Poster A3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05800" y="2590800"/>
            <a:ext cx="838200" cy="64633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Poster A3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9" idx="1"/>
          </p:cNvCxnSpPr>
          <p:nvPr/>
        </p:nvCxnSpPr>
        <p:spPr>
          <a:xfrm>
            <a:off x="8001000" y="2895600"/>
            <a:ext cx="304800" cy="18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19200" y="4953000"/>
            <a:ext cx="2971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1092916">
            <a:off x="6163694" y="3669828"/>
            <a:ext cx="14774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7" name="Straight Arrow Connector 26"/>
          <p:cNvCxnSpPr>
            <a:stCxn id="23" idx="3"/>
          </p:cNvCxnSpPr>
          <p:nvPr/>
        </p:nvCxnSpPr>
        <p:spPr>
          <a:xfrm flipV="1">
            <a:off x="7633123" y="3733800"/>
            <a:ext cx="596477" cy="121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05800" y="3505200"/>
            <a:ext cx="838200" cy="64633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TRƯNG BÀY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219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CHEESE TART &amp; CROISSANT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2715905"/>
            <a:ext cx="7543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err="1" smtClean="0"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sz="2500" b="1" u="sng" dirty="0" smtClean="0">
                <a:latin typeface="Times New Roman" pitchFamily="18" charset="0"/>
                <a:cs typeface="Times New Roman" pitchFamily="18" charset="0"/>
              </a:rPr>
              <a:t> ý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golden lava croissant – golden lava cheese tart – cheese lava croissant – original cheese tart.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TRƯNG BÀY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219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LEMON CHEESE &amp; HOKKAIDO CHOCO ROLL</a:t>
            </a:r>
            <a:endParaRPr lang="en-US" dirty="0"/>
          </a:p>
        </p:txBody>
      </p:sp>
      <p:pic>
        <p:nvPicPr>
          <p:cNvPr id="8" name="Picture 7" descr="trung bay tu banh kem (chuan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743200"/>
            <a:ext cx="5105400" cy="3829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14600" y="2667000"/>
            <a:ext cx="13716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3200" y="4191000"/>
            <a:ext cx="914400" cy="533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24200" y="4876800"/>
            <a:ext cx="1143000" cy="533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3467100" y="25527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3657600" y="4457700"/>
            <a:ext cx="3048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</p:cNvCxnSpPr>
          <p:nvPr/>
        </p:nvCxnSpPr>
        <p:spPr>
          <a:xfrm flipV="1">
            <a:off x="4267200" y="5105400"/>
            <a:ext cx="2438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76600" y="1905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81800" y="42788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Lemon cheese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00" y="4964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Hokkaido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rung bay bac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2971800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TRƯNG BÀY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2192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BACON FULL OF CHEESE   -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island bar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side bar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2600" y="3581400"/>
            <a:ext cx="990600" cy="685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5200" y="3657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90800" y="3886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island bar - T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8000" y="2895600"/>
            <a:ext cx="4250267" cy="23907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248400" y="4038600"/>
            <a:ext cx="3810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Chủ </a:t>
            </a: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endParaRPr lang="vi-V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Sản </a:t>
            </a: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endParaRPr lang="vi-V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Mục tiêu chiến </a:t>
            </a: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endParaRPr lang="vi-V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Hoạt động Tiếp </a:t>
            </a: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thị</a:t>
            </a:r>
            <a:endParaRPr lang="vi-V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Hình ảnh &amp; vật dụng trang </a:t>
            </a: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trí</a:t>
            </a:r>
            <a:endParaRPr lang="vi-V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lvl="0" indent="-365760">
              <a:defRPr sz="1800"/>
            </a:pPr>
            <a:r>
              <a:rPr lang="vi-VN" dirty="0" smtClean="0">
                <a:latin typeface="Times New Roman"/>
                <a:ea typeface="Times New Roman"/>
                <a:cs typeface="Times New Roman"/>
                <a:sym typeface="Times New Roman"/>
              </a:rPr>
              <a:t>PR </a:t>
            </a: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&amp; Media</a:t>
            </a:r>
          </a:p>
          <a:p>
            <a:pPr marL="365760" lvl="0" indent="-365760">
              <a:defRPr sz="1800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/>
          <a:lstStyle/>
          <a:p>
            <a:r>
              <a:rPr lang="en-US" dirty="0" smtClean="0"/>
              <a:t>MEDIA &amp; 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0" indent="-609600">
              <a:lnSpc>
                <a:spcPct val="90000"/>
              </a:lnSpc>
              <a:buFont typeface="Times New Roman"/>
              <a:buChar char="•"/>
              <a:defRPr sz="1800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Social Media: </a:t>
            </a:r>
            <a:r>
              <a:rPr lang="en-US" sz="3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Fanpage</a:t>
            </a: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BreadTalk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mall.</a:t>
            </a:r>
          </a:p>
          <a:p>
            <a:pPr marL="609600" lvl="0" indent="-609600">
              <a:lnSpc>
                <a:spcPct val="90000"/>
              </a:lnSpc>
              <a:buFont typeface="Times New Roman"/>
              <a:buChar char="•"/>
              <a:defRPr sz="1800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Online: </a:t>
            </a: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website </a:t>
            </a:r>
            <a:r>
              <a:rPr lang="en-US" sz="3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BreadTalk </a:t>
            </a:r>
            <a:r>
              <a:rPr lang="en-US" sz="3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malls, </a:t>
            </a:r>
            <a:r>
              <a:rPr lang="en-US" sz="3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Foody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Gotit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609600" lvl="0" indent="-609600">
              <a:lnSpc>
                <a:spcPct val="90000"/>
              </a:lnSpc>
              <a:buFont typeface="Times New Roman"/>
              <a:buChar char="•"/>
              <a:defRPr sz="1800"/>
            </a:pP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Article: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depvaphongcach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thanh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niên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phunuhiendai.com.vn,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thời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trẻ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thế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giới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phụ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nữ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lifestyleonline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nhipcaudautu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cosmo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life.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>
            <a:normAutofit/>
          </a:bodyPr>
          <a:lstStyle/>
          <a:p>
            <a:pPr algn="l"/>
            <a:r>
              <a:rPr lang="en-US" sz="4000" cap="all" dirty="0" smtClean="0">
                <a:latin typeface="Times New Roman" pitchFamily="18" charset="0"/>
                <a:cs typeface="Times New Roman" pitchFamily="18" charset="0"/>
              </a:rPr>
              <a:t>Campaign</a:t>
            </a:r>
            <a:endParaRPr lang="en-US" sz="4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0" indent="-609600">
              <a:lnSpc>
                <a:spcPct val="90000"/>
              </a:lnSpc>
              <a:buFont typeface="Times New Roman"/>
              <a:buChar char="•"/>
              <a:defRPr sz="1800"/>
            </a:pPr>
            <a:endParaRPr lang="en-US"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6868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b="1" u="sng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sz="2500" b="1" u="sng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26.06-02.07: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1,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1,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20%.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29.06-05.07: mini game “Who are they?”</a:t>
            </a: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cheese lava croissant, original cheese tart, golden lava cheese tart, lemon cheese &amp;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hokkaido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chocolate roll.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comment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H1-cheese lava croissant. Giải thưởng: 20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2 voucher 100k.</a:t>
            </a:r>
          </a:p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     + 29.06 – 03.07: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gia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     + 04.07: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bố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quả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     + 05.07: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en-US" dirty="0" smtClean="0"/>
          </a:p>
        </p:txBody>
      </p:sp>
      <p:pic>
        <p:nvPicPr>
          <p:cNvPr id="5" name="Picture 4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Campaign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0" indent="-609600">
              <a:lnSpc>
                <a:spcPct val="90000"/>
              </a:lnSpc>
              <a:buFont typeface="Times New Roman"/>
              <a:buChar char="•"/>
              <a:defRPr sz="1800"/>
            </a:pPr>
            <a:endParaRPr lang="en-US"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6868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sz="2500" b="1" u="sng" dirty="0" err="1" smtClean="0">
                <a:latin typeface="Times New Roman" pitchFamily="18" charset="0"/>
                <a:cs typeface="Times New Roman" pitchFamily="18" charset="0"/>
              </a:rPr>
              <a:t>Youtube</a:t>
            </a:r>
            <a:r>
              <a:rPr lang="en-US" sz="2500" b="1" u="sng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Quảng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cáo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youtube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ads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vòng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tiền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lượt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click </a:t>
            </a:r>
          </a:p>
          <a:p>
            <a:pPr marL="342900" indent="-342900">
              <a:buFontTx/>
              <a:buChar char="-"/>
            </a:pP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gian: 26.06-02.07</a:t>
            </a:r>
          </a:p>
          <a:p>
            <a:pPr marL="342900" indent="-342900">
              <a:buAutoNum type="arabicPeriod" startAt="4"/>
            </a:pPr>
            <a:r>
              <a:rPr lang="en-US" sz="2500" b="1" u="sng" dirty="0" smtClean="0">
                <a:latin typeface="Times New Roman" pitchFamily="18" charset="0"/>
                <a:cs typeface="Times New Roman" pitchFamily="18" charset="0"/>
              </a:rPr>
              <a:t>Article:</a:t>
            </a:r>
          </a:p>
          <a:p>
            <a:pPr marL="342900" indent="-342900">
              <a:buFontTx/>
              <a:buChar char="-"/>
            </a:pP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promotion.</a:t>
            </a:r>
          </a:p>
          <a:p>
            <a:pPr marL="342900" indent="-342900">
              <a:buFontTx/>
              <a:buChar char="-"/>
            </a:pP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gian: 27.06</a:t>
            </a:r>
          </a:p>
          <a:p>
            <a:pPr marL="342900" indent="-342900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Tx/>
              <a:buChar char="-"/>
            </a:pPr>
            <a:endParaRPr lang="en-US" dirty="0" smtClean="0"/>
          </a:p>
        </p:txBody>
      </p:sp>
      <p:pic>
        <p:nvPicPr>
          <p:cNvPr id="5" name="Picture 4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TIMELINE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22.06: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duyệt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25.06: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POSM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26.06: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họp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29.06: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phẩm cheese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26.06-05.07: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6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/>
          <a:lstStyle/>
          <a:p>
            <a:r>
              <a:rPr lang="en-US" cap="small" dirty="0" smtClean="0">
                <a:solidFill>
                  <a:srgbClr val="575F6D"/>
                </a:solidFill>
              </a:rPr>
              <a:t>CHỦ ĐỀ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438394"/>
            <a:ext cx="8001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3600" b="1" dirty="0" smtClean="0">
                <a:solidFill>
                  <a:srgbClr val="FFC000"/>
                </a:solidFill>
              </a:rPr>
              <a:t>Real Cheese, Real Happiness</a:t>
            </a:r>
          </a:p>
          <a:p>
            <a:pPr>
              <a:defRPr/>
            </a:pPr>
            <a:endParaRPr lang="en-US" sz="2800" b="1" dirty="0" smtClean="0">
              <a:solidFill>
                <a:srgbClr val="FFC000"/>
              </a:solidFill>
            </a:endParaRPr>
          </a:p>
          <a:p>
            <a:pPr algn="just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khẩu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“Every bites is a joy -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vui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”,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phẩm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BreadTalk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cũng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vui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vẻ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thưởng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chiếc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BreadTalk hi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vọng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mạnh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thật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Bổ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sung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phú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phẩm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toast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nướng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1753" r="48793" b="25838"/>
          <a:stretch/>
        </p:blipFill>
        <p:spPr bwMode="auto">
          <a:xfrm>
            <a:off x="453940" y="1752600"/>
            <a:ext cx="3543231" cy="463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Y:\2016 Designer\BreadTalk\03 Misc\BT_Hokkaido Choc Roll\Hokkaido Roll Choc Promo\BT_ChocoRoll_FB 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2" y="4267200"/>
            <a:ext cx="2059438" cy="20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7" t="23677" r="33127" b="17751"/>
          <a:stretch/>
        </p:blipFill>
        <p:spPr bwMode="auto">
          <a:xfrm>
            <a:off x="6858000" y="4283558"/>
            <a:ext cx="1899827" cy="188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39552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b="1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SẢN PHẦM</a:t>
            </a:r>
            <a:endParaRPr lang="en-SG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14" name="Picture 13" descr="BT_CI_20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28081" r="20614" b="34706"/>
          <a:stretch/>
        </p:blipFill>
        <p:spPr bwMode="auto">
          <a:xfrm>
            <a:off x="4800600" y="1752600"/>
            <a:ext cx="3141609" cy="217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87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en-US" sz="3500" b="1" cap="all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Cheese Lava Croissant</a:t>
            </a:r>
          </a:p>
        </p:txBody>
      </p:sp>
      <p:sp>
        <p:nvSpPr>
          <p:cNvPr id="14" name="Rectangle 467"/>
          <p:cNvSpPr>
            <a:spLocks noChangeArrowheads="1"/>
          </p:cNvSpPr>
          <p:nvPr/>
        </p:nvSpPr>
        <p:spPr bwMode="auto">
          <a:xfrm>
            <a:off x="4572000" y="2286000"/>
            <a:ext cx="4876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500" b="1" cap="all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Cheese Lava Croissant</a:t>
            </a:r>
          </a:p>
          <a:p>
            <a:pPr>
              <a:lnSpc>
                <a:spcPct val="90000"/>
              </a:lnSpc>
            </a:pP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Mascarpone Ý, </a:t>
            </a: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New Zealand</a:t>
            </a:r>
          </a:p>
          <a:p>
            <a:pPr>
              <a:lnSpc>
                <a:spcPct val="90000"/>
              </a:lnSpc>
            </a:pPr>
            <a:r>
              <a:rPr lang="en-US" altLang="en-US" sz="25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altLang="en-US" sz="25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: 13.000 đ</a:t>
            </a:r>
          </a:p>
          <a:p>
            <a:pPr>
              <a:lnSpc>
                <a:spcPct val="90000"/>
              </a:lnSpc>
            </a:pPr>
            <a:endParaRPr lang="en-US" altLang="en-US" b="1" dirty="0" smtClean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28081" r="20614" b="34706"/>
          <a:stretch/>
        </p:blipFill>
        <p:spPr bwMode="auto">
          <a:xfrm>
            <a:off x="92527" y="2590800"/>
            <a:ext cx="407807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BT_CI_20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3733800"/>
            <a:ext cx="4343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Thưởng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thức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dòng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phô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mai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kem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tuôn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chảy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ra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lớp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vỏ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bánh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croissant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bơ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giòn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tan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mới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tuyệt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vời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làm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sao</a:t>
            </a:r>
            <a:r>
              <a:rPr lang="en-US" sz="2500" dirty="0" smtClean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!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39552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500" b="1" cap="all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Cheese tarts</a:t>
            </a:r>
            <a:endParaRPr lang="en-SG" altLang="en-US" sz="3500" b="1" cap="all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1753" r="48793" b="25838"/>
          <a:stretch/>
        </p:blipFill>
        <p:spPr bwMode="auto">
          <a:xfrm>
            <a:off x="362594" y="1628517"/>
            <a:ext cx="2948548" cy="38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67"/>
          <p:cNvSpPr>
            <a:spLocks noChangeArrowheads="1"/>
          </p:cNvSpPr>
          <p:nvPr/>
        </p:nvSpPr>
        <p:spPr bwMode="auto">
          <a:xfrm>
            <a:off x="3481264" y="1475153"/>
            <a:ext cx="5662736" cy="210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Original Cheese Tart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sữa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Hokkaido,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mascarpone</a:t>
            </a:r>
          </a:p>
          <a:p>
            <a:pPr>
              <a:lnSpc>
                <a:spcPct val="90000"/>
              </a:lnSpc>
            </a:pPr>
            <a:endParaRPr lang="en-US" alt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Đắm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nóng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chảy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ngon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tuyệt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vời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xung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quanh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 tart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thơm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lừng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phủ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bơ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: 13.000 đ</a:t>
            </a:r>
          </a:p>
          <a:p>
            <a:endParaRPr lang="en-SG" altLang="zh-CN" dirty="0">
              <a:solidFill>
                <a:schemeClr val="accent6"/>
              </a:solidFill>
            </a:endParaRPr>
          </a:p>
          <a:p>
            <a:endParaRPr lang="en-SG" altLang="zh-CN" dirty="0" smtClean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4" name="Rectangle 467"/>
          <p:cNvSpPr>
            <a:spLocks noChangeArrowheads="1"/>
          </p:cNvSpPr>
          <p:nvPr/>
        </p:nvSpPr>
        <p:spPr bwMode="auto">
          <a:xfrm>
            <a:off x="3429000" y="4065953"/>
            <a:ext cx="5715000" cy="210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Golden Lava Cheese Tart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sữa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Hokkaido,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mascarpone, 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muối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Khám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phá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nham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muối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ngon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tuyệt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vời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bọc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bởi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dịu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nhẹ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cắn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giản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hảo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: 13.000 đ</a:t>
            </a:r>
          </a:p>
          <a:p>
            <a:endParaRPr lang="en-SG" altLang="zh-CN" dirty="0">
              <a:solidFill>
                <a:schemeClr val="accent6"/>
              </a:solidFill>
            </a:endParaRPr>
          </a:p>
          <a:p>
            <a:endParaRPr lang="en-SG" altLang="zh-CN" dirty="0" smtClean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 descr="BT_CI_20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000" b="1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CAKES</a:t>
            </a:r>
            <a:endParaRPr lang="en-SG" altLang="en-US" sz="30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2" descr="Y:\2016 Designer\BreadTalk\03 Misc\BT_Hokkaido Choc Roll\Hokkaido Roll Choc Promo\BT_ChocoRoll_FB 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7319"/>
            <a:ext cx="2520281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67"/>
          <p:cNvSpPr>
            <a:spLocks noChangeArrowheads="1"/>
          </p:cNvSpPr>
          <p:nvPr/>
        </p:nvSpPr>
        <p:spPr bwMode="auto">
          <a:xfrm>
            <a:off x="3347864" y="1322753"/>
            <a:ext cx="5415136" cy="210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Hokkaido Choco Roll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New Zealand Cream Cheese, Hokkaido Milk, Chocolate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New Zealand,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sữa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Hokkaido, 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la.</a:t>
            </a:r>
          </a:p>
          <a:p>
            <a:pPr>
              <a:lnSpc>
                <a:spcPct val="90000"/>
              </a:lnSpc>
            </a:pPr>
            <a:endParaRPr lang="en-US" altLang="en-US" sz="2000" b="1" dirty="0" smtClean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Đắm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chìm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xúc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tuyệt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vời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sô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cuộn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Hokkaido.</a:t>
            </a:r>
          </a:p>
          <a:p>
            <a:pPr>
              <a:lnSpc>
                <a:spcPct val="90000"/>
              </a:lnSpc>
            </a:pPr>
            <a:r>
              <a:rPr lang="en-SG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SG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: 250.000 đ</a:t>
            </a:r>
            <a:endParaRPr lang="en-SG" sz="2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solidFill>
                <a:schemeClr val="accent6"/>
              </a:solidFill>
            </a:endParaRPr>
          </a:p>
          <a:p>
            <a:pPr>
              <a:lnSpc>
                <a:spcPct val="90000"/>
              </a:lnSpc>
            </a:pPr>
            <a:endParaRPr lang="en-US" altLang="en-US" b="1" dirty="0" smtClean="0">
              <a:solidFill>
                <a:schemeClr val="accent6"/>
              </a:solidFill>
            </a:endParaRPr>
          </a:p>
          <a:p>
            <a:endParaRPr lang="en-SG" altLang="zh-CN" dirty="0">
              <a:solidFill>
                <a:schemeClr val="accent6"/>
              </a:solidFill>
            </a:endParaRPr>
          </a:p>
          <a:p>
            <a:endParaRPr lang="en-SG" altLang="zh-CN" dirty="0" smtClean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7" t="23677" r="33127" b="17751"/>
          <a:stretch/>
        </p:blipFill>
        <p:spPr bwMode="auto">
          <a:xfrm>
            <a:off x="457200" y="4044993"/>
            <a:ext cx="2523061" cy="250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67"/>
          <p:cNvSpPr>
            <a:spLocks noChangeArrowheads="1"/>
          </p:cNvSpPr>
          <p:nvPr/>
        </p:nvSpPr>
        <p:spPr bwMode="auto">
          <a:xfrm>
            <a:off x="3352800" y="4218353"/>
            <a:ext cx="5655746" cy="210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Lemon Cheese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whipping,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US" altLang="en-US" sz="20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New Zealand,  </a:t>
            </a:r>
          </a:p>
          <a:p>
            <a:pPr>
              <a:lnSpc>
                <a:spcPct val="90000"/>
              </a:lnSpc>
            </a:pPr>
            <a:endParaRPr lang="en-US" alt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nói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“cheese”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hạnh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phúc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“Lemon Cheese” –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chiếc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phô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kem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chanh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xung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quanh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cookie </a:t>
            </a:r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giòn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SG" altLang="zh-CN" sz="2000" dirty="0" err="1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SG" altLang="zh-CN" sz="200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: 250.000 đ (regular) / 350.000 đ (classic)</a:t>
            </a:r>
            <a:endParaRPr lang="en-SG" altLang="zh-CN" sz="2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SG" altLang="zh-CN" dirty="0" smtClean="0">
              <a:solidFill>
                <a:schemeClr val="accent6"/>
              </a:solidFill>
            </a:endParaRPr>
          </a:p>
          <a:p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 descr="BT_CI_201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9552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000" b="1" dirty="0" smtClean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TOAST</a:t>
            </a:r>
            <a:endParaRPr lang="en-SG" altLang="en-US" sz="30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  <p:pic>
        <p:nvPicPr>
          <p:cNvPr id="12" name="Picture 11" descr="ba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828800"/>
            <a:ext cx="3657607" cy="36576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514600"/>
            <a:ext cx="4572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Bacon Full of Cheese</a:t>
            </a:r>
            <a:b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Thịt heo xông khói chiên giòn kết hợp cùng phô mai Cheddar &amp; phô mai Parmesan!</a:t>
            </a:r>
            <a:b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Giá: 50.000 đ (half)</a:t>
            </a:r>
            <a:b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95.000 đ (whole)</a:t>
            </a:r>
            <a:r>
              <a:rPr lang="vi-VN" dirty="0" smtClean="0"/>
              <a:t/>
            </a:r>
            <a:br>
              <a:rPr lang="vi-VN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3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MỤC TIÊU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phẩm cheese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TC</a:t>
            </a:r>
          </a:p>
          <a:p>
            <a:pPr marL="514350" indent="-514350"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POSM &amp; Collaterals</a:t>
            </a:r>
          </a:p>
          <a:p>
            <a:pPr marL="514350" indent="-514350"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Sampling</a:t>
            </a:r>
          </a:p>
          <a:p>
            <a:pPr marL="514350" indent="-514350"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Social media</a:t>
            </a:r>
          </a:p>
          <a:p>
            <a:pPr marL="514350" indent="-514350"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Partners</a:t>
            </a:r>
          </a:p>
          <a:p>
            <a:pPr marL="514350" indent="-51435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 	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Đạt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sales target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AC</a:t>
            </a:r>
          </a:p>
          <a:p>
            <a:pPr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Promotions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+ Cheese Lava Croissant: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+ Tart: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Tặng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+ Lemon Cheese, Hokkaido: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20%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29.06 – 13.07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T_CI_2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04800"/>
            <a:ext cx="2164087" cy="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411</TotalTime>
  <Words>889</Words>
  <Application>Microsoft Office PowerPoint</Application>
  <PresentationFormat>On-screen Show (4:3)</PresentationFormat>
  <Paragraphs>132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Trek</vt:lpstr>
      <vt:lpstr>COMMUNICATION PLAN NEW PRODUCTS</vt:lpstr>
      <vt:lpstr>AGENDA</vt:lpstr>
      <vt:lpstr>CHỦ ĐỀ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MỤC TIÊU</vt:lpstr>
      <vt:lpstr>POSM &amp; COLLATERALS</vt:lpstr>
      <vt:lpstr>POSM &amp; COLLATERALS</vt:lpstr>
      <vt:lpstr>POSM &amp; COLLATERALS</vt:lpstr>
      <vt:lpstr>POSM &amp; COLLATERALS</vt:lpstr>
      <vt:lpstr>POSM &amp; COLLATERALS</vt:lpstr>
      <vt:lpstr>POSM &amp; COLLATERALS</vt:lpstr>
      <vt:lpstr>TRƯNG BÀY </vt:lpstr>
      <vt:lpstr>TRƯNG BÀY </vt:lpstr>
      <vt:lpstr>TRƯNG BÀY</vt:lpstr>
      <vt:lpstr>TRƯNG BÀY</vt:lpstr>
      <vt:lpstr>MEDIA &amp; PR</vt:lpstr>
      <vt:lpstr>Campaign</vt:lpstr>
      <vt:lpstr>Campaign</vt:lpstr>
      <vt:lpstr>TIMELINE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PLAN NEW PRODUCTS</dc:title>
  <dc:creator>QUYEN</dc:creator>
  <cp:lastModifiedBy>PhuongThanh Tran</cp:lastModifiedBy>
  <cp:revision>71</cp:revision>
  <dcterms:created xsi:type="dcterms:W3CDTF">2017-06-20T09:32:46Z</dcterms:created>
  <dcterms:modified xsi:type="dcterms:W3CDTF">2017-06-27T10:30:05Z</dcterms:modified>
</cp:coreProperties>
</file>